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8" r:id="rId2"/>
    <p:sldMasterId id="2147483860" r:id="rId3"/>
  </p:sldMasterIdLst>
  <p:notesMasterIdLst>
    <p:notesMasterId r:id="rId47"/>
  </p:notesMasterIdLst>
  <p:handoutMasterIdLst>
    <p:handoutMasterId r:id="rId48"/>
  </p:handoutMasterIdLst>
  <p:sldIdLst>
    <p:sldId id="349" r:id="rId4"/>
    <p:sldId id="338" r:id="rId5"/>
    <p:sldId id="350" r:id="rId6"/>
    <p:sldId id="351" r:id="rId7"/>
    <p:sldId id="352" r:id="rId8"/>
    <p:sldId id="385" r:id="rId9"/>
    <p:sldId id="386" r:id="rId10"/>
    <p:sldId id="387" r:id="rId11"/>
    <p:sldId id="345" r:id="rId12"/>
    <p:sldId id="346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47" r:id="rId46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662" y="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28.01.2021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28.01.2021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28.01.2021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1622517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226087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74910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59370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84471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54927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354657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28.01.2021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297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28/01/2021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51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2470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595267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15876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9985333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0796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3985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812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919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734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9495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58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700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8635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6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3049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2385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0361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8321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30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7711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16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62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787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86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373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6911740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5638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623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6450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283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21423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882983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4307185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026844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9182275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93951907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0118759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2270123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4423770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9394152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694561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01927533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3000733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771520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54366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364480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63411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62016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1844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28/01/2021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 alt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 alt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AA355-9480-455D-BADF-91E5BFAF647B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6064673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28.01.2021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395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28/01/2021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090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99886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1705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278264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357134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753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8367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919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802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138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71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576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0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51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11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556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276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775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266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569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849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5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666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9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461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552134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418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41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05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800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207640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0558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8511018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65819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399006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3260545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9571535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544095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43014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4124905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27595351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2388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63.xml"/><Relationship Id="rId51" Type="http://schemas.openxmlformats.org/officeDocument/2006/relationships/slideLayout" Target="../slideLayouts/slideLayout10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9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53.xml"/><Relationship Id="rId50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44.xml"/><Relationship Id="rId46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38.xml"/><Relationship Id="rId37" Type="http://schemas.openxmlformats.org/officeDocument/2006/relationships/slideLayout" Target="../slideLayouts/slideLayout143.xml"/><Relationship Id="rId40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4.xml"/><Relationship Id="rId36" Type="http://schemas.openxmlformats.org/officeDocument/2006/relationships/slideLayout" Target="../slideLayouts/slideLayout142.xml"/><Relationship Id="rId49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37.xml"/><Relationship Id="rId44" Type="http://schemas.openxmlformats.org/officeDocument/2006/relationships/slideLayout" Target="../slideLayouts/slideLayout150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41.xml"/><Relationship Id="rId43" Type="http://schemas.openxmlformats.org/officeDocument/2006/relationships/slideLayout" Target="../slideLayouts/slideLayout149.xml"/><Relationship Id="rId48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14.xml"/><Relationship Id="rId51" Type="http://schemas.openxmlformats.org/officeDocument/2006/relationships/slideLayout" Target="../slideLayouts/slideLayout1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912" r:id="rId55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9373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  <p:sldLayoutId id="2147483843" r:id="rId35"/>
    <p:sldLayoutId id="2147483844" r:id="rId36"/>
    <p:sldLayoutId id="2147483845" r:id="rId37"/>
    <p:sldLayoutId id="2147483846" r:id="rId38"/>
    <p:sldLayoutId id="2147483847" r:id="rId39"/>
    <p:sldLayoutId id="2147483848" r:id="rId40"/>
    <p:sldLayoutId id="2147483849" r:id="rId41"/>
    <p:sldLayoutId id="2147483850" r:id="rId42"/>
    <p:sldLayoutId id="2147483851" r:id="rId43"/>
    <p:sldLayoutId id="2147483852" r:id="rId44"/>
    <p:sldLayoutId id="2147483853" r:id="rId45"/>
    <p:sldLayoutId id="2147483854" r:id="rId46"/>
    <p:sldLayoutId id="2147483855" r:id="rId47"/>
    <p:sldLayoutId id="2147483856" r:id="rId48"/>
    <p:sldLayoutId id="2147483857" r:id="rId49"/>
    <p:sldLayoutId id="2147483858" r:id="rId50"/>
    <p:sldLayoutId id="2147483859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27808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  <p:sldLayoutId id="2147483897" r:id="rId37"/>
    <p:sldLayoutId id="2147483898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  <p:sldLayoutId id="2147483906" r:id="rId46"/>
    <p:sldLayoutId id="2147483907" r:id="rId47"/>
    <p:sldLayoutId id="2147483908" r:id="rId48"/>
    <p:sldLayoutId id="2147483909" r:id="rId49"/>
    <p:sldLayoutId id="2147483910" r:id="rId50"/>
    <p:sldLayoutId id="2147483911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Python_Concept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sco.wikipedia.org/wiki/Facebook" TargetMode="External"/><Relationship Id="rId18" Type="http://schemas.openxmlformats.org/officeDocument/2006/relationships/image" Target="../media/image36.png"/><Relationship Id="rId3" Type="http://schemas.openxmlformats.org/officeDocument/2006/relationships/hyperlink" Target="https://en.wikiversity.org/wiki/Python_Concepts" TargetMode="External"/><Relationship Id="rId21" Type="http://schemas.openxmlformats.org/officeDocument/2006/relationships/hyperlink" Target="https://www.goodfreephotos.com/vector-images/database-symbol-vector-clipart.png.php" TargetMode="External"/><Relationship Id="rId7" Type="http://schemas.openxmlformats.org/officeDocument/2006/relationships/hyperlink" Target="https://commons.wikimedia.org/wiki/File:Oxygen480-categories-applications-internet.svg" TargetMode="External"/><Relationship Id="rId12" Type="http://schemas.openxmlformats.org/officeDocument/2006/relationships/image" Target="../media/image33.png"/><Relationship Id="rId17" Type="http://schemas.openxmlformats.org/officeDocument/2006/relationships/hyperlink" Target="https://en.wikipedia.org/wiki/Google_logo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hyperlink" Target="https://en.wikipedia.org/wiki/Rocket_Science_Games" TargetMode="External"/><Relationship Id="rId5" Type="http://schemas.openxmlformats.org/officeDocument/2006/relationships/hyperlink" Target="https://hackclarify.blogspot.com/2012/04/uninstall-programs-using-cmd-in-windows.html" TargetMode="External"/><Relationship Id="rId15" Type="http://schemas.openxmlformats.org/officeDocument/2006/relationships/hyperlink" Target="https://www.maxpixel.net/Music-Network-Online-Streaming-Spotify-Internet-1759471" TargetMode="External"/><Relationship Id="rId10" Type="http://schemas.openxmlformats.org/officeDocument/2006/relationships/image" Target="../media/image32.jpg"/><Relationship Id="rId19" Type="http://schemas.openxmlformats.org/officeDocument/2006/relationships/hyperlink" Target="http://whatchareading.com/havent-forgotten-k-jessica-jones/" TargetMode="External"/><Relationship Id="rId4" Type="http://schemas.openxmlformats.org/officeDocument/2006/relationships/image" Target="../media/image29.jpg"/><Relationship Id="rId9" Type="http://schemas.openxmlformats.org/officeDocument/2006/relationships/hyperlink" Target="https://ai.stackexchange.com/questions/9305/what-problems-in-ai-are-not-machine-learning" TargetMode="External"/><Relationship Id="rId1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ytuł 7"/>
          <p:cNvSpPr>
            <a:spLocks noGrp="1"/>
          </p:cNvSpPr>
          <p:nvPr>
            <p:ph type="ctrTitle"/>
          </p:nvPr>
        </p:nvSpPr>
        <p:spPr>
          <a:xfrm>
            <a:off x="457200" y="2535238"/>
            <a:ext cx="8229600" cy="1027112"/>
          </a:xfrm>
        </p:spPr>
        <p:txBody>
          <a:bodyPr/>
          <a:lstStyle/>
          <a:p>
            <a:pPr eaLnBrk="1" hangingPunct="1"/>
            <a:r>
              <a:rPr altLang="pl-PL"/>
              <a:t>CENTRUM SZKOLENIOWE COMARCH</a:t>
            </a:r>
          </a:p>
        </p:txBody>
      </p:sp>
      <p:sp>
        <p:nvSpPr>
          <p:cNvPr id="54275" name="Podtytuł 8"/>
          <p:cNvSpPr>
            <a:spLocks noGrp="1"/>
          </p:cNvSpPr>
          <p:nvPr>
            <p:ph type="subTitle" idx="1"/>
          </p:nvPr>
        </p:nvSpPr>
        <p:spPr>
          <a:xfrm>
            <a:off x="457200" y="3562350"/>
            <a:ext cx="8229600" cy="549275"/>
          </a:xfrm>
        </p:spPr>
        <p:txBody>
          <a:bodyPr/>
          <a:lstStyle/>
          <a:p>
            <a:pPr eaLnBrk="1" hangingPunct="1"/>
            <a:r>
              <a:rPr lang="pl-PL" altLang="pl-PL" dirty="0"/>
              <a:t>Szkolenie: Podstawy programowania w języku </a:t>
            </a:r>
            <a:r>
              <a:rPr lang="pl-PL" altLang="pl-PL" dirty="0" err="1"/>
              <a:t>Python</a:t>
            </a:r>
            <a:endParaRPr lang="en-GB" altLang="pl-PL" dirty="0"/>
          </a:p>
        </p:txBody>
      </p:sp>
      <p:sp>
        <p:nvSpPr>
          <p:cNvPr id="54277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6900"/>
            <a:ext cx="4000500" cy="279400"/>
          </a:xfrm>
        </p:spPr>
        <p:txBody>
          <a:bodyPr/>
          <a:lstStyle/>
          <a:p>
            <a:r>
              <a:rPr lang="pl-PL" altLang="pl-PL" dirty="0"/>
              <a:t>Trener: Marcin Albiniak</a:t>
            </a:r>
            <a:endParaRPr lang="en-GB" altLang="pl-PL" dirty="0"/>
          </a:p>
        </p:txBody>
      </p:sp>
      <p:pic>
        <p:nvPicPr>
          <p:cNvPr id="54278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8125"/>
            <a:ext cx="1798638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</a:p>
          <a:p>
            <a:endParaRPr lang="pl-PL" dirty="0"/>
          </a:p>
          <a:p>
            <a:r>
              <a:rPr lang="pl-PL" b="1" dirty="0"/>
              <a:t>Polimorfizm(wielopostaciowość):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388699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Podstawowa składnia: przypisania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= 5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= ”ala ma kota”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a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ala ma kota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b, c = 5, ”domek”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b, c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5 domek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c, b = b, c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b, c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domek 5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x = y = z = 0 </a:t>
            </a:r>
            <a:endParaRPr lang="pl-PL" altLang="pl-PL" sz="1350">
              <a:solidFill>
                <a:schemeClr val="accent2"/>
              </a:solidFill>
            </a:endParaRPr>
          </a:p>
          <a:p>
            <a:pPr>
              <a:buFontTx/>
              <a:buNone/>
            </a:pPr>
            <a:endParaRPr lang="pl-PL" altLang="pl-PL" sz="135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9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l"/>
            <a:r>
              <a:rPr lang="pl-PL" altLang="pl-PL" sz="2400"/>
              <a:t>Podstawowa składnia: napisy</a:t>
            </a: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 = 'Help' + 'A'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'HelpA'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'&lt;' + word*5 + '&gt;‘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'&lt;HelpAHelpAHelpAHelpAHelpA&gt;'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word[0:2]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'He'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word[2:4]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'lp'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'x' + word[1:]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'xelpA'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word[-2:] </a:t>
            </a:r>
            <a:r>
              <a:rPr lang="pl-PL" altLang="pl-PL" sz="1350">
                <a:solidFill>
                  <a:schemeClr val="hlink"/>
                </a:solidFill>
              </a:rPr>
              <a:t># dwa ostatnie znaki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'pA' </a:t>
            </a:r>
          </a:p>
        </p:txBody>
      </p:sp>
    </p:spTree>
    <p:extLst>
      <p:ext uri="{BB962C8B-B14F-4D97-AF65-F5344CB8AC3E}">
        <p14:creationId xmlns:p14="http://schemas.microsoft.com/office/powerpoint/2010/main" val="21682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39466" y="357187"/>
            <a:ext cx="6172200" cy="529829"/>
          </a:xfrm>
        </p:spPr>
        <p:txBody>
          <a:bodyPr/>
          <a:lstStyle/>
          <a:p>
            <a:pPr algn="l"/>
            <a:r>
              <a:rPr lang="pl-PL" altLang="pl-PL" sz="2400"/>
              <a:t>Podstawowa składnia: funkcje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4235" y="1113235"/>
            <a:ext cx="6172200" cy="3017044"/>
          </a:xfrm>
        </p:spPr>
        <p:txBody>
          <a:bodyPr/>
          <a:lstStyle/>
          <a:p>
            <a:pPr>
              <a:buFontTx/>
              <a:buNone/>
            </a:pPr>
            <a:r>
              <a:rPr lang="pl-PL" altLang="pl-PL" sz="1350"/>
              <a:t>def ask_ok(prompt, retries=4, complaint='Yes or no, please!'):</a:t>
            </a:r>
          </a:p>
          <a:p>
            <a:pPr>
              <a:buFontTx/>
              <a:buNone/>
            </a:pPr>
            <a:r>
              <a:rPr lang="pl-PL" altLang="pl-PL" sz="1350"/>
              <a:t>    while True:</a:t>
            </a:r>
          </a:p>
          <a:p>
            <a:pPr>
              <a:buFontTx/>
              <a:buNone/>
            </a:pPr>
            <a:r>
              <a:rPr lang="pl-PL" altLang="pl-PL" sz="1350"/>
              <a:t>        ok = raw_input(prompt)</a:t>
            </a:r>
          </a:p>
          <a:p>
            <a:pPr>
              <a:buFontTx/>
              <a:buNone/>
            </a:pPr>
            <a:r>
              <a:rPr lang="pl-PL" altLang="pl-PL" sz="1350"/>
              <a:t>        if ok in ('y', 'ye', 'yes'): return True</a:t>
            </a:r>
          </a:p>
          <a:p>
            <a:pPr>
              <a:buFontTx/>
              <a:buNone/>
            </a:pPr>
            <a:r>
              <a:rPr lang="pl-PL" altLang="pl-PL" sz="1350"/>
              <a:t>        if ok in ('n', 'no', 'nop', 'nope'): return False</a:t>
            </a:r>
          </a:p>
          <a:p>
            <a:pPr>
              <a:buFontTx/>
              <a:buNone/>
            </a:pPr>
            <a:r>
              <a:rPr lang="pl-PL" altLang="pl-PL" sz="1350"/>
              <a:t>        retries = retries - 1</a:t>
            </a:r>
          </a:p>
          <a:p>
            <a:pPr>
              <a:buFontTx/>
              <a:buNone/>
            </a:pPr>
            <a:r>
              <a:rPr lang="pl-PL" altLang="pl-PL" sz="1350"/>
              <a:t>        if retries &lt; 0: raise IOError, ”odmowa dostepu”</a:t>
            </a:r>
          </a:p>
          <a:p>
            <a:pPr>
              <a:buFontTx/>
              <a:buNone/>
            </a:pPr>
            <a:r>
              <a:rPr lang="pl-PL" altLang="pl-PL" sz="1350"/>
              <a:t>        </a:t>
            </a:r>
            <a:r>
              <a:rPr lang="pl-PL" altLang="pl-PL" sz="1350">
                <a:solidFill>
                  <a:schemeClr val="accent2"/>
                </a:solidFill>
              </a:rPr>
              <a:t>print</a:t>
            </a:r>
            <a:r>
              <a:rPr lang="pl-PL" altLang="pl-PL" sz="1350"/>
              <a:t> complaint</a:t>
            </a:r>
          </a:p>
          <a:p>
            <a:pPr>
              <a:buFontTx/>
              <a:buNone/>
            </a:pPr>
            <a:endParaRPr lang="pl-PL" altLang="pl-PL" sz="1350"/>
          </a:p>
          <a:p>
            <a:pPr>
              <a:buFontTx/>
              <a:buNone/>
            </a:pPr>
            <a:r>
              <a:rPr lang="pl-PL" altLang="pl-PL" sz="1350"/>
              <a:t>ask_ok(”Czy lubisz czekoladę”)</a:t>
            </a:r>
          </a:p>
        </p:txBody>
      </p:sp>
    </p:spTree>
    <p:extLst>
      <p:ext uri="{BB962C8B-B14F-4D97-AF65-F5344CB8AC3E}">
        <p14:creationId xmlns:p14="http://schemas.microsoft.com/office/powerpoint/2010/main" val="406601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podstawy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= [66.6, 333, 333, 1, 1234.5]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a.count(333), a.count(66.6), a.count('x')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2 1 0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a.insert(2, -1)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a.append(333)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[66.6, 333, -1, 333, 1, 1234.5, 333]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a.index(333)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1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a.remove(333)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[66.6, -1, 333, 1, 1234.5, 333] </a:t>
            </a:r>
          </a:p>
        </p:txBody>
      </p:sp>
    </p:spTree>
    <p:extLst>
      <p:ext uri="{BB962C8B-B14F-4D97-AF65-F5344CB8AC3E}">
        <p14:creationId xmlns:p14="http://schemas.microsoft.com/office/powerpoint/2010/main" val="2622650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podstawy cd.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[66.6, -1, 333, 1, 1234.5, 333]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a.reverse()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[333, 1234.5, 1, 333, -1, 66.6]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a.sort()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a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[-1, 1, 66.6, 333, 333, 1234.5] </a:t>
            </a:r>
          </a:p>
          <a:p>
            <a:endParaRPr lang="pl-PL" altLang="pl-PL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7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jako stosy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= [3, 4, 5]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stack.append(6)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stack.append(7)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[3, 4, 5, 6, 7]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stack.pop()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7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[3, 4, 5, 6]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stack.pop()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6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stack.pop()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5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stack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[3, 4] </a:t>
            </a:r>
          </a:p>
        </p:txBody>
      </p:sp>
    </p:spTree>
    <p:extLst>
      <p:ext uri="{BB962C8B-B14F-4D97-AF65-F5344CB8AC3E}">
        <p14:creationId xmlns:p14="http://schemas.microsoft.com/office/powerpoint/2010/main" val="4241216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jako kolejki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 = ["Eric", "John", "Michael"]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queue.append("Terry") </a:t>
            </a:r>
            <a:r>
              <a:rPr lang="pl-PL" altLang="pl-PL" sz="1350">
                <a:solidFill>
                  <a:schemeClr val="hlink"/>
                </a:solidFill>
              </a:rPr>
              <a:t># Terry arrives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queue.append("Graham") </a:t>
            </a:r>
            <a:r>
              <a:rPr lang="pl-PL" altLang="pl-PL" sz="1350">
                <a:solidFill>
                  <a:schemeClr val="hlink"/>
                </a:solidFill>
              </a:rPr>
              <a:t># Graham arrives</a:t>
            </a:r>
            <a:r>
              <a:rPr lang="pl-PL" altLang="pl-PL" sz="1350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queue.pop(0)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'Eric'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queue.pop(0)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'John'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queue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['Michael', 'Terry', 'Graham'] </a:t>
            </a:r>
          </a:p>
        </p:txBody>
      </p:sp>
    </p:spTree>
    <p:extLst>
      <p:ext uri="{BB962C8B-B14F-4D97-AF65-F5344CB8AC3E}">
        <p14:creationId xmlns:p14="http://schemas.microsoft.com/office/powerpoint/2010/main" val="66504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Listy: przekształcenia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vec = [2, 4, 6]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[3*x for x in vec]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[6, 12, 18]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vec1 = [2, 4, 6]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vec2 = [4, 3, -9]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[x*y for x in vec1 for y in vec2]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[8, 6, -18, 16, 12, -36, 24, 18, -54]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[x+y for x in vec1 for y in vec2]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[6, 5, -7, 8, 7, -5, 10, 9, -3]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[vec1[i]*vec2[i] for i in range(len(vec1))]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[8, 12, -54] </a:t>
            </a:r>
          </a:p>
        </p:txBody>
      </p:sp>
    </p:spTree>
    <p:extLst>
      <p:ext uri="{BB962C8B-B14F-4D97-AF65-F5344CB8AC3E}">
        <p14:creationId xmlns:p14="http://schemas.microsoft.com/office/powerpoint/2010/main" val="1372657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Krotki: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1200150"/>
            <a:ext cx="6172200" cy="3586163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 = 12345, 54321, 'hello!'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t[0]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12345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(12345, 54321, 'hello!')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u = t, (1, 2, 3, 4, 5) </a:t>
            </a:r>
            <a:r>
              <a:rPr lang="pl-PL" altLang="pl-PL" sz="1350">
                <a:solidFill>
                  <a:schemeClr val="hlink"/>
                </a:solidFill>
              </a:rPr>
              <a:t># krotki mogą być zagnieżdżane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u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((12345, 54321, 'hello!'), (1, 2, 3, 4, 5))</a:t>
            </a:r>
            <a:r>
              <a:rPr lang="pl-PL" altLang="pl-PL" sz="135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empty = () </a:t>
            </a:r>
            <a:r>
              <a:rPr lang="pl-PL" altLang="pl-PL" sz="1350">
                <a:solidFill>
                  <a:schemeClr val="hlink"/>
                </a:solidFill>
              </a:rPr>
              <a:t># notacja dla krotki o krotności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singleton = 'hello', </a:t>
            </a:r>
            <a:r>
              <a:rPr lang="pl-PL" altLang="pl-PL" sz="1350">
                <a:solidFill>
                  <a:schemeClr val="hlink"/>
                </a:solidFill>
              </a:rPr>
              <a:t># notacja dla singletonu, uwaga na przecinek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len(empty)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0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len(singleton)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1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singleton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('hello',)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x, y, z = t </a:t>
            </a:r>
            <a:r>
              <a:rPr lang="pl-PL" altLang="pl-PL" sz="1350">
                <a:solidFill>
                  <a:schemeClr val="hlink"/>
                </a:solidFill>
              </a:rPr>
              <a:t># „rozpakowanie” krotki do zmiennych</a:t>
            </a:r>
          </a:p>
        </p:txBody>
      </p:sp>
    </p:spTree>
    <p:extLst>
      <p:ext uri="{BB962C8B-B14F-4D97-AF65-F5344CB8AC3E}">
        <p14:creationId xmlns:p14="http://schemas.microsoft.com/office/powerpoint/2010/main" val="319199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Wstęp do języka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en-US" dirty="0" err="1"/>
              <a:t>Podstawowe</a:t>
            </a:r>
            <a:r>
              <a:rPr lang="en-US" dirty="0"/>
              <a:t> </a:t>
            </a:r>
            <a:r>
              <a:rPr lang="en-US" dirty="0" err="1"/>
              <a:t>instrukcje</a:t>
            </a:r>
            <a:r>
              <a:rPr lang="en-US" dirty="0"/>
              <a:t> </a:t>
            </a:r>
            <a:r>
              <a:rPr lang="en-US" dirty="0" err="1"/>
              <a:t>języka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en-US" dirty="0" err="1"/>
              <a:t>Funkcje</a:t>
            </a:r>
            <a:r>
              <a:rPr lang="en-US" dirty="0"/>
              <a:t> w </a:t>
            </a:r>
            <a:r>
              <a:rPr lang="en-US" dirty="0" err="1"/>
              <a:t>języku</a:t>
            </a:r>
            <a:r>
              <a:rPr lang="en-US" dirty="0"/>
              <a:t> Python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Struktury danych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en-US" dirty="0" err="1"/>
              <a:t>Programowanie</a:t>
            </a:r>
            <a:r>
              <a:rPr lang="en-US" dirty="0"/>
              <a:t> </a:t>
            </a:r>
            <a:r>
              <a:rPr lang="en-US" dirty="0" err="1"/>
              <a:t>obiektowe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en-US" dirty="0" err="1"/>
              <a:t>Obsługa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przechwytywanie</a:t>
            </a:r>
            <a:r>
              <a:rPr lang="en-US" dirty="0"/>
              <a:t> </a:t>
            </a:r>
            <a:r>
              <a:rPr lang="en-US" dirty="0" err="1"/>
              <a:t>wyjątków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Operacje na systemie plików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en-US" dirty="0" err="1"/>
              <a:t>Podstawy</a:t>
            </a:r>
            <a:r>
              <a:rPr lang="en-US" dirty="0"/>
              <a:t> </a:t>
            </a:r>
            <a:r>
              <a:rPr lang="en-US" dirty="0" err="1"/>
              <a:t>programowania</a:t>
            </a:r>
            <a:r>
              <a:rPr lang="en-US" dirty="0"/>
              <a:t> </a:t>
            </a:r>
            <a:r>
              <a:rPr lang="en-US" dirty="0" err="1"/>
              <a:t>sieciowego</a:t>
            </a:r>
            <a:endParaRPr lang="en-US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Słowniki: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 = {'jack': 4098, 'sape': 4139}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tel['guido'] = 4127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{'sape': 4139, 'guido': 4127, 'jack': 4098}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tel['jack']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4098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del tel['sape']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tel['irv'] = 4127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{'guido': 4127, 'irv': 4127, 'jack': 4098}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tel.keys()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['guido', 'irv', 'jack']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tel.has_key('guido')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True </a:t>
            </a:r>
          </a:p>
        </p:txBody>
      </p:sp>
    </p:spTree>
    <p:extLst>
      <p:ext uri="{BB962C8B-B14F-4D97-AF65-F5344CB8AC3E}">
        <p14:creationId xmlns:p14="http://schemas.microsoft.com/office/powerpoint/2010/main" val="40120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Wyjątki i ich obsługa: przykład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for arg in sys.argv[1:]: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try: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f = open(arg, 'r')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except IOError: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print 'cannot open', arg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else: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print arg, 'has', len(f.readlines()), 'lines' 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	f.close() 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90000"/>
              </a:lnSpc>
            </a:pPr>
            <a:r>
              <a:rPr lang="pl-PL" altLang="pl-PL" sz="1350"/>
              <a:t>Sygnalizacja wyjątku: raise</a:t>
            </a:r>
          </a:p>
          <a:p>
            <a:pPr>
              <a:lnSpc>
                <a:spcPct val="90000"/>
              </a:lnSpc>
            </a:pPr>
            <a:r>
              <a:rPr lang="pl-PL" altLang="pl-PL" sz="1350"/>
              <a:t>Próba przechwycenia wyjątku: try</a:t>
            </a:r>
          </a:p>
          <a:p>
            <a:pPr lvl="1">
              <a:lnSpc>
                <a:spcPct val="90000"/>
              </a:lnSpc>
            </a:pPr>
            <a:r>
              <a:rPr lang="pl-PL" altLang="pl-PL" sz="1200"/>
              <a:t>Gdy nie wystąpił wyjątek: klauzula </a:t>
            </a:r>
            <a:r>
              <a:rPr lang="pl-PL" altLang="pl-PL" sz="1200" b="1"/>
              <a:t>else </a:t>
            </a:r>
            <a:endParaRPr lang="pl-PL" altLang="pl-PL" sz="1200"/>
          </a:p>
          <a:p>
            <a:pPr lvl="1">
              <a:lnSpc>
                <a:spcPct val="90000"/>
              </a:lnSpc>
            </a:pPr>
            <a:r>
              <a:rPr lang="pl-PL" altLang="pl-PL" sz="1200" b="1"/>
              <a:t>except NazwaWyjatku: </a:t>
            </a:r>
            <a:r>
              <a:rPr lang="pl-PL" altLang="pl-PL" sz="1200"/>
              <a:t>obsługa konkretnego wyjątku</a:t>
            </a:r>
          </a:p>
          <a:p>
            <a:pPr lvl="1">
              <a:lnSpc>
                <a:spcPct val="90000"/>
              </a:lnSpc>
            </a:pPr>
            <a:r>
              <a:rPr lang="pl-PL" altLang="pl-PL" sz="1200" b="1"/>
              <a:t>finally </a:t>
            </a:r>
            <a:r>
              <a:rPr lang="pl-PL" altLang="pl-PL" sz="1200"/>
              <a:t>niezależnie czy wyjątek wystąpił, czy nie.</a:t>
            </a:r>
            <a:endParaRPr lang="pl-PL" altLang="pl-PL" sz="1200" b="1"/>
          </a:p>
        </p:txBody>
      </p:sp>
    </p:spTree>
    <p:extLst>
      <p:ext uri="{BB962C8B-B14F-4D97-AF65-F5344CB8AC3E}">
        <p14:creationId xmlns:p14="http://schemas.microsoft.com/office/powerpoint/2010/main" val="987555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Wyjątki i ich obsługa: własne wyjątki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InputError(Exception): </a:t>
            </a:r>
          </a:p>
          <a:p>
            <a:pPr>
              <a:buFontTx/>
              <a:buNone/>
            </a:pPr>
            <a:r>
              <a:rPr lang="pl-PL" altLang="pl-PL" sz="1350"/>
              <a:t>	</a:t>
            </a:r>
            <a:r>
              <a:rPr lang="pl-PL" altLang="pl-PL" sz="1350">
                <a:solidFill>
                  <a:srgbClr val="33CC33"/>
                </a:solidFill>
              </a:rPr>
              <a:t>"""Exception raised for errors in the input.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Attributes: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	expression -- input expression in which the error occurred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	message -- explanation of the error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"""</a:t>
            </a:r>
          </a:p>
          <a:p>
            <a:pPr>
              <a:buFontTx/>
              <a:buNone/>
            </a:pPr>
            <a:r>
              <a:rPr lang="pl-PL" altLang="pl-PL" sz="1350"/>
              <a:t>	def __init__(self, expression, message): </a:t>
            </a:r>
          </a:p>
          <a:p>
            <a:pPr>
              <a:buFontTx/>
              <a:buNone/>
            </a:pPr>
            <a:r>
              <a:rPr lang="pl-PL" altLang="pl-PL" sz="1350"/>
              <a:t>		self.expression = expression </a:t>
            </a:r>
          </a:p>
          <a:p>
            <a:pPr>
              <a:buFontTx/>
              <a:buNone/>
            </a:pPr>
            <a:r>
              <a:rPr lang="pl-PL" altLang="pl-PL" sz="1350"/>
              <a:t>		self.message = message </a:t>
            </a:r>
          </a:p>
        </p:txBody>
      </p:sp>
    </p:spTree>
    <p:extLst>
      <p:ext uri="{BB962C8B-B14F-4D97-AF65-F5344CB8AC3E}">
        <p14:creationId xmlns:p14="http://schemas.microsoft.com/office/powerpoint/2010/main" val="3487309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Komentarze: generowanie dokumentacji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def my_function():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"""Do nothing, but document it.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No, really, it doesn't do anything. ...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	”””</a:t>
            </a:r>
          </a:p>
          <a:p>
            <a:pPr>
              <a:buFontTx/>
              <a:buNone/>
            </a:pPr>
            <a:r>
              <a:rPr lang="pl-PL" altLang="pl-PL" sz="1350"/>
              <a:t>	pass </a:t>
            </a:r>
          </a:p>
          <a:p>
            <a:pPr>
              <a:buFontTx/>
              <a:buNone/>
            </a:pPr>
            <a:endParaRPr lang="pl-PL" altLang="pl-PL" sz="1350"/>
          </a:p>
          <a:p>
            <a:pPr>
              <a:buFontTx/>
              <a:buNone/>
            </a:pPr>
            <a:r>
              <a:rPr lang="pl-PL" altLang="pl-PL" sz="1350">
                <a:solidFill>
                  <a:srgbClr val="CC6600"/>
                </a:solidFill>
              </a:rPr>
              <a:t>&gt;&gt;&gt;</a:t>
            </a:r>
            <a:r>
              <a:rPr lang="pl-PL" altLang="pl-PL" sz="1350"/>
              <a:t> print my_function.__doc__ </a:t>
            </a: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Do nothing, but document it. </a:t>
            </a:r>
          </a:p>
          <a:p>
            <a:pPr>
              <a:buFontTx/>
              <a:buNone/>
            </a:pPr>
            <a:endParaRPr lang="pl-PL" altLang="pl-PL" sz="135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pl-PL" altLang="pl-PL" sz="1350">
                <a:solidFill>
                  <a:schemeClr val="accent2"/>
                </a:solidFill>
              </a:rPr>
              <a:t>	No, really, it doesn't do anything. </a:t>
            </a:r>
          </a:p>
        </p:txBody>
      </p:sp>
    </p:spTree>
    <p:extLst>
      <p:ext uri="{BB962C8B-B14F-4D97-AF65-F5344CB8AC3E}">
        <p14:creationId xmlns:p14="http://schemas.microsoft.com/office/powerpoint/2010/main" val="2294095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Obiekty w Pythonie: wprowadzenie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Przestrzenie nazw – mapowanie nazw w obiekty. Implementowane jako słowniki Pythona. Różne przestrzenie są zupełnie rozłączne, np. przestrzeń nazw globalnych (funkcje tj. </a:t>
            </a:r>
            <a:r>
              <a:rPr lang="pl-PL" altLang="pl-PL" sz="1350">
                <a:latin typeface="Courier New" panose="02070309020205020404" pitchFamily="49" charset="0"/>
              </a:rPr>
              <a:t>abs()</a:t>
            </a:r>
            <a:r>
              <a:rPr lang="pl-PL" altLang="pl-PL" sz="1350"/>
              <a:t>), przestrzeń funkcji __main__ w czasie wykonania itp. W czasie wywołania funkcji tworzona jest nowa przestrzeń nazw w której funkcja działa.</a:t>
            </a:r>
          </a:p>
          <a:p>
            <a:pPr>
              <a:buFontTx/>
              <a:buNone/>
            </a:pPr>
            <a:r>
              <a:rPr lang="pl-PL" altLang="pl-PL" sz="1350"/>
              <a:t>Zasięg przestrzeni nazw – w sensie tekstu skryptu: region w którym dana przestrzeń nazw jest bezpośrednio dostępna. Bezpośrednio tzn. odwołanie bezpośrednie („bez kropki”) do zmiennej znajdzie jej definicję w danej przestrzeni nazw.</a:t>
            </a:r>
          </a:p>
          <a:p>
            <a:pPr>
              <a:buFontTx/>
              <a:buNone/>
            </a:pPr>
            <a:endParaRPr lang="pl-PL" altLang="pl-PL" sz="135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090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Obiekty w Pythonie: wprowadzenie c.d.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W czasie działania skryptu zawsze istnieją co najmniej trzy zagnieżdżone zasięgi przestrzeni nazw:</a:t>
            </a:r>
          </a:p>
          <a:p>
            <a:r>
              <a:rPr lang="pl-PL" altLang="pl-PL" sz="1350"/>
              <a:t>wewnętrzny: przeszukiwany w pierwszej kolejności; zawiera lokalne nazwy; zawiera przestrzenie nazw funkcji których jesteśmy w trakcie wykonania (nazwy szukane są od „najbliższej” przestrzeni nazw – kolejność tekstowego zagnieżdżenia  funkcji)</a:t>
            </a:r>
          </a:p>
          <a:p>
            <a:r>
              <a:rPr lang="pl-PL" altLang="pl-PL" sz="1350"/>
              <a:t>środkowy – zawiera nazwy globalne aktualnego modułu (przeszukiwany w drugiej kolejności)</a:t>
            </a:r>
          </a:p>
          <a:p>
            <a:r>
              <a:rPr lang="pl-PL" altLang="pl-PL" sz="1350"/>
              <a:t>zewnętrzny – zawiera nazwy wbudowane (np. standardowe funkcje jak range()), przeszukiwany na końcu.</a:t>
            </a:r>
          </a:p>
          <a:p>
            <a:endParaRPr lang="pl-PL" altLang="pl-PL" sz="1350"/>
          </a:p>
          <a:p>
            <a:pPr>
              <a:buFontTx/>
              <a:buNone/>
            </a:pPr>
            <a:r>
              <a:rPr lang="pl-PL" altLang="pl-PL" sz="1350"/>
              <a:t>Powyższa definicja, oznacza, że można np. przesłaniać nazwy zdefiniowane globalnie (np. funkcję range()).</a:t>
            </a:r>
          </a:p>
          <a:p>
            <a:pPr>
              <a:buFontTx/>
              <a:buNone/>
            </a:pPr>
            <a:r>
              <a:rPr lang="pl-PL" altLang="pl-PL" sz="1350"/>
              <a:t>Należy pamiętać, że słowa</a:t>
            </a:r>
            <a:r>
              <a:rPr lang="pl-PL" altLang="pl-PL" sz="1350" i="1"/>
              <a:t> zasięg, przeszukiwanie </a:t>
            </a:r>
            <a:r>
              <a:rPr lang="pl-PL" altLang="pl-PL" sz="1350"/>
              <a:t>odnosi się do bloków tekstu. </a:t>
            </a:r>
            <a:endParaRPr lang="pl-PL" altLang="pl-PL" sz="1350" i="1"/>
          </a:p>
        </p:txBody>
      </p:sp>
    </p:spTree>
    <p:extLst>
      <p:ext uri="{BB962C8B-B14F-4D97-AF65-F5344CB8AC3E}">
        <p14:creationId xmlns:p14="http://schemas.microsoft.com/office/powerpoint/2010/main" val="2707359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Obiekty w Pythonie: wprowadzenie c.d.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a = "a z poziomu głównego"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def fun1():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def fun3():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"zmienna a - funkcja 3: ",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def fun4():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a = "a z funkcja 4"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"zmienna a - funkcja 4: ",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	fun3()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a = "a z funkcja 1"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fun2()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fun4()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200" dirty="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def fun2():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"zmienna a - funkcja 2: ",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	</a:t>
            </a:r>
            <a:r>
              <a:rPr lang="pl-PL" altLang="pl-PL" sz="1200" dirty="0" err="1"/>
              <a:t>print</a:t>
            </a:r>
            <a:r>
              <a:rPr lang="pl-PL" altLang="pl-PL" sz="1200" dirty="0"/>
              <a:t> 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200" dirty="0"/>
              <a:t>fun1()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356497" y="1329929"/>
            <a:ext cx="3348038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l-PL" altLang="pl-PL" sz="1200" dirty="0"/>
              <a:t>zmienna a – funkcja 2: a z poziomu głównego</a:t>
            </a:r>
          </a:p>
          <a:p>
            <a:pPr>
              <a:spcBef>
                <a:spcPct val="50000"/>
              </a:spcBef>
            </a:pPr>
            <a:r>
              <a:rPr lang="pl-PL" altLang="pl-PL" sz="12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zmienna</a:t>
            </a:r>
            <a:r>
              <a:rPr lang="pl-PL" altLang="pl-PL" sz="1200" dirty="0"/>
              <a:t> a – funkcja 4: a z funkcja 4</a:t>
            </a:r>
          </a:p>
          <a:p>
            <a:pPr>
              <a:spcBef>
                <a:spcPct val="50000"/>
              </a:spcBef>
            </a:pPr>
            <a:r>
              <a:rPr lang="pl-PL" altLang="pl-PL" sz="1200" dirty="0"/>
              <a:t>zmienna a – funkcja 3: a z funkcja 1</a:t>
            </a:r>
          </a:p>
        </p:txBody>
      </p:sp>
    </p:spTree>
    <p:extLst>
      <p:ext uri="{BB962C8B-B14F-4D97-AF65-F5344CB8AC3E}">
        <p14:creationId xmlns:p14="http://schemas.microsoft.com/office/powerpoint/2010/main" val="97722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Klasy: definicje, obiekty klas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MyClass: </a:t>
            </a:r>
          </a:p>
          <a:p>
            <a:pPr>
              <a:buFontTx/>
              <a:buNone/>
            </a:pPr>
            <a:r>
              <a:rPr lang="pl-PL" altLang="pl-PL" sz="1350"/>
              <a:t>	"A simple example class" </a:t>
            </a:r>
          </a:p>
          <a:p>
            <a:pPr>
              <a:buFontTx/>
              <a:buNone/>
            </a:pPr>
            <a:r>
              <a:rPr lang="pl-PL" altLang="pl-PL" sz="1350"/>
              <a:t>	i = 12345 </a:t>
            </a:r>
          </a:p>
          <a:p>
            <a:pPr>
              <a:buFontTx/>
              <a:buNone/>
            </a:pPr>
            <a:r>
              <a:rPr lang="pl-PL" altLang="pl-PL" sz="1350"/>
              <a:t>	def f(self): </a:t>
            </a:r>
          </a:p>
          <a:p>
            <a:pPr>
              <a:buFontTx/>
              <a:buNone/>
            </a:pPr>
            <a:r>
              <a:rPr lang="pl-PL" altLang="pl-PL" sz="1350"/>
              <a:t>		return 'hello world'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W chwili definiowania klasy tworzona jest nowa przestrzeń nazw zawierająca nazwy metod i atrybutów klasy.</a:t>
            </a:r>
          </a:p>
          <a:p>
            <a:r>
              <a:rPr lang="pl-PL" altLang="pl-PL" sz="1350"/>
              <a:t>Po zakończeniu definicji klasy tworzony jest obiekt klasy – wrapper na przestrzeń nazw utworzoną w czasie definiowania.</a:t>
            </a:r>
          </a:p>
          <a:p>
            <a:r>
              <a:rPr lang="pl-PL" altLang="pl-PL" sz="1350"/>
              <a:t>Właściwe odwołania dla przykładu: MyClass.i MyClass.f</a:t>
            </a:r>
          </a:p>
        </p:txBody>
      </p:sp>
    </p:spTree>
    <p:extLst>
      <p:ext uri="{BB962C8B-B14F-4D97-AF65-F5344CB8AC3E}">
        <p14:creationId xmlns:p14="http://schemas.microsoft.com/office/powerpoint/2010/main" val="3252565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Instancje klas: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x = MyClass()  </a:t>
            </a:r>
            <a:r>
              <a:rPr lang="pl-PL" altLang="pl-PL" sz="1350">
                <a:solidFill>
                  <a:schemeClr val="hlink"/>
                </a:solidFill>
              </a:rPr>
              <a:t># utworznie instancji klasy i przypisanie na zmienna x</a:t>
            </a:r>
          </a:p>
          <a:p>
            <a:r>
              <a:rPr lang="pl-PL" altLang="pl-PL" sz="1350"/>
              <a:t>Klasy mogą mieć zdefiniowane konstruktory, metody postaci:</a:t>
            </a:r>
          </a:p>
          <a:p>
            <a:pPr>
              <a:buFontTx/>
              <a:buNone/>
            </a:pPr>
            <a:r>
              <a:rPr lang="pl-PL" altLang="pl-PL" sz="1350"/>
              <a:t>def __init__(self): </a:t>
            </a:r>
          </a:p>
          <a:p>
            <a:pPr>
              <a:buFontTx/>
              <a:buNone/>
            </a:pPr>
            <a:r>
              <a:rPr lang="pl-PL" altLang="pl-PL" sz="1350"/>
              <a:t>	self.data = []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Jedynymi operacjami, jakie „rozumieją” instancje klas są odwołania do atrybutów: danych i metod. Możemy wykonać:</a:t>
            </a:r>
          </a:p>
          <a:p>
            <a:pPr>
              <a:buFontTx/>
              <a:buNone/>
            </a:pPr>
            <a:r>
              <a:rPr lang="pl-PL" altLang="pl-PL" sz="1350"/>
              <a:t>x.counter = 1 </a:t>
            </a:r>
          </a:p>
          <a:p>
            <a:pPr>
              <a:buFontTx/>
              <a:buNone/>
            </a:pPr>
            <a:r>
              <a:rPr lang="pl-PL" altLang="pl-PL" sz="1350"/>
              <a:t>while x.counter &lt; 10: </a:t>
            </a:r>
          </a:p>
          <a:p>
            <a:pPr>
              <a:buFontTx/>
              <a:buNone/>
            </a:pPr>
            <a:r>
              <a:rPr lang="pl-PL" altLang="pl-PL" sz="1350"/>
              <a:t>	x.counter = x.counter * 2 </a:t>
            </a:r>
          </a:p>
          <a:p>
            <a:pPr>
              <a:buFontTx/>
              <a:buNone/>
            </a:pPr>
            <a:r>
              <a:rPr lang="pl-PL" altLang="pl-PL" sz="1350"/>
              <a:t>	print x.counter </a:t>
            </a:r>
          </a:p>
          <a:p>
            <a:pPr>
              <a:buFontTx/>
              <a:buNone/>
            </a:pPr>
            <a:r>
              <a:rPr lang="pl-PL" altLang="pl-PL" sz="1350"/>
              <a:t>del x.counter </a:t>
            </a:r>
          </a:p>
        </p:txBody>
      </p:sp>
    </p:spTree>
    <p:extLst>
      <p:ext uri="{BB962C8B-B14F-4D97-AF65-F5344CB8AC3E}">
        <p14:creationId xmlns:p14="http://schemas.microsoft.com/office/powerpoint/2010/main" val="684427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Instancje klas: odwołania do metod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1391" y="1168003"/>
            <a:ext cx="6172200" cy="3394472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Odwołanie: </a:t>
            </a:r>
            <a:r>
              <a:rPr lang="pl-PL" altLang="pl-PL" sz="1350" dirty="0" err="1"/>
              <a:t>MyClass.f</a:t>
            </a:r>
            <a:r>
              <a:rPr lang="pl-PL" altLang="pl-PL" sz="1350" dirty="0"/>
              <a:t> jest obiektem funkcji.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Odwołanie: </a:t>
            </a:r>
            <a:r>
              <a:rPr lang="pl-PL" altLang="pl-PL" sz="1350" dirty="0" err="1"/>
              <a:t>x.f</a:t>
            </a:r>
            <a:r>
              <a:rPr lang="pl-PL" altLang="pl-PL" sz="1350" dirty="0"/>
              <a:t> jest obiektem metody.</a:t>
            </a:r>
          </a:p>
          <a:p>
            <a:pPr>
              <a:lnSpc>
                <a:spcPct val="90000"/>
              </a:lnSpc>
            </a:pPr>
            <a:r>
              <a:rPr lang="pl-PL" altLang="pl-PL" sz="1350" dirty="0"/>
              <a:t>Możemy napisać: y = </a:t>
            </a:r>
            <a:r>
              <a:rPr lang="pl-PL" altLang="pl-PL" sz="1350" dirty="0" err="1"/>
              <a:t>x.f</a:t>
            </a:r>
            <a:r>
              <a:rPr lang="pl-PL" altLang="pl-PL" sz="1350" dirty="0"/>
              <a:t> aby przechować metodę do późniejszego wykonania.</a:t>
            </a:r>
          </a:p>
          <a:p>
            <a:pPr>
              <a:lnSpc>
                <a:spcPct val="90000"/>
              </a:lnSpc>
            </a:pPr>
            <a:r>
              <a:rPr lang="pl-PL" altLang="pl-PL" sz="1350" dirty="0"/>
              <a:t>Wywołanie metody: </a:t>
            </a:r>
            <a:r>
              <a:rPr lang="pl-PL" altLang="pl-PL" sz="1350" u="sng" dirty="0" err="1"/>
              <a:t>x.f</a:t>
            </a:r>
            <a:r>
              <a:rPr lang="pl-PL" altLang="pl-PL" sz="1350" u="sng" dirty="0"/>
              <a:t>() jest równoważne do wywołania </a:t>
            </a:r>
            <a:r>
              <a:rPr lang="pl-PL" altLang="pl-PL" sz="1350" u="sng" dirty="0" err="1"/>
              <a:t>MyClass.f</a:t>
            </a:r>
            <a:r>
              <a:rPr lang="pl-PL" altLang="pl-PL" sz="1350" u="sng" dirty="0"/>
              <a:t>(x)</a:t>
            </a:r>
          </a:p>
          <a:p>
            <a:pPr lvl="1">
              <a:lnSpc>
                <a:spcPct val="90000"/>
              </a:lnSpc>
            </a:pPr>
            <a:r>
              <a:rPr lang="pl-PL" altLang="pl-PL" sz="1200" dirty="0"/>
              <a:t>Wołanie n - argumentowej metody jest równoważne wywołaniu funkcji na klasie obiektu (w tym przypadku z n+1 parametrami, z których pierwszy parametr jest instancją klasy – przestrzenią nazw). Dla przypomnienia deklaracja klasy </a:t>
            </a:r>
            <a:r>
              <a:rPr lang="pl-PL" altLang="pl-PL" sz="1200" dirty="0" err="1"/>
              <a:t>MyClass</a:t>
            </a:r>
            <a:r>
              <a:rPr lang="pl-PL" altLang="pl-PL" sz="1200" dirty="0"/>
              <a:t>:</a:t>
            </a:r>
          </a:p>
          <a:p>
            <a:pPr lvl="1">
              <a:lnSpc>
                <a:spcPct val="90000"/>
              </a:lnSpc>
            </a:pPr>
            <a:endParaRPr lang="pl-PL" altLang="pl-PL" sz="1200" dirty="0"/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 err="1"/>
              <a:t>class</a:t>
            </a:r>
            <a:r>
              <a:rPr lang="pl-PL" altLang="pl-PL" sz="1350" dirty="0"/>
              <a:t> </a:t>
            </a:r>
            <a:r>
              <a:rPr lang="pl-PL" altLang="pl-PL" sz="1350" dirty="0" err="1"/>
              <a:t>MyClass</a:t>
            </a:r>
            <a:r>
              <a:rPr lang="pl-PL" altLang="pl-PL" sz="1350" dirty="0"/>
              <a:t>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</a:t>
            </a:r>
            <a:r>
              <a:rPr lang="pl-PL" altLang="pl-PL" sz="1350" dirty="0">
                <a:solidFill>
                  <a:srgbClr val="33CC33"/>
                </a:solidFill>
              </a:rPr>
              <a:t>"A </a:t>
            </a:r>
            <a:r>
              <a:rPr lang="pl-PL" altLang="pl-PL" sz="1350" dirty="0" err="1">
                <a:solidFill>
                  <a:srgbClr val="33CC33"/>
                </a:solidFill>
              </a:rPr>
              <a:t>simple</a:t>
            </a:r>
            <a:r>
              <a:rPr lang="pl-PL" altLang="pl-PL" sz="1350" dirty="0">
                <a:solidFill>
                  <a:srgbClr val="33CC33"/>
                </a:solidFill>
              </a:rPr>
              <a:t> </a:t>
            </a:r>
            <a:r>
              <a:rPr lang="pl-PL" altLang="pl-PL" sz="1350" dirty="0" err="1">
                <a:solidFill>
                  <a:srgbClr val="33CC33"/>
                </a:solidFill>
              </a:rPr>
              <a:t>example</a:t>
            </a:r>
            <a:r>
              <a:rPr lang="pl-PL" altLang="pl-PL" sz="1350" dirty="0">
                <a:solidFill>
                  <a:srgbClr val="33CC33"/>
                </a:solidFill>
              </a:rPr>
              <a:t> </a:t>
            </a:r>
            <a:r>
              <a:rPr lang="pl-PL" altLang="pl-PL" sz="1350" dirty="0" err="1">
                <a:solidFill>
                  <a:srgbClr val="33CC33"/>
                </a:solidFill>
              </a:rPr>
              <a:t>class</a:t>
            </a:r>
            <a:r>
              <a:rPr lang="pl-PL" altLang="pl-PL" sz="1350" dirty="0">
                <a:solidFill>
                  <a:srgbClr val="33CC33"/>
                </a:solidFill>
              </a:rPr>
              <a:t>"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i = 12345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def f(</a:t>
            </a:r>
            <a:r>
              <a:rPr lang="pl-PL" altLang="pl-PL" sz="1350" dirty="0" err="1"/>
              <a:t>self</a:t>
            </a:r>
            <a:r>
              <a:rPr lang="pl-PL" altLang="pl-PL" sz="1350" dirty="0"/>
              <a:t>):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 dirty="0"/>
              <a:t>		return 'hello </a:t>
            </a:r>
            <a:r>
              <a:rPr lang="pl-PL" altLang="pl-PL" sz="1350" dirty="0" err="1"/>
              <a:t>world</a:t>
            </a:r>
            <a:r>
              <a:rPr lang="pl-PL" altLang="pl-PL" sz="1350" dirty="0"/>
              <a:t>'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 dirty="0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 flipH="1">
            <a:off x="2736056" y="3651647"/>
            <a:ext cx="1620441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356498" y="3274219"/>
            <a:ext cx="215979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l-PL" altLang="pl-PL" sz="1350"/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4356498" y="3489723"/>
            <a:ext cx="2753915" cy="5078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pl-PL" sz="135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Pierwszy argument metody to zawsze instancja klasy </a:t>
            </a:r>
            <a:r>
              <a:rPr lang="pl-PL" altLang="pl-PL" sz="1350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MyClass</a:t>
            </a:r>
            <a:r>
              <a:rPr lang="pl-PL" altLang="pl-PL" sz="135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935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Zaawansowane konstrukcje języka (</a:t>
            </a:r>
            <a:r>
              <a:rPr lang="pl-PL" dirty="0" err="1"/>
              <a:t>metaklasy</a:t>
            </a:r>
            <a:r>
              <a:rPr lang="pl-PL" dirty="0"/>
              <a:t>, </a:t>
            </a:r>
            <a:r>
              <a:rPr lang="pl-PL" dirty="0" err="1"/>
              <a:t>dekoratory</a:t>
            </a:r>
            <a:r>
              <a:rPr lang="pl-PL" dirty="0"/>
              <a:t>, deskryptory </a:t>
            </a:r>
            <a:r>
              <a:rPr lang="pl-PL" dirty="0" err="1"/>
              <a:t>etc</a:t>
            </a:r>
            <a:r>
              <a:rPr lang="pl-PL" dirty="0"/>
              <a:t>)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Przetwarzanie danych XML w języku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Programowanie wielowątkowe w języku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085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Dziedziczenie: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DerivedClassName(BaseClassName): </a:t>
            </a:r>
          </a:p>
          <a:p>
            <a:pPr>
              <a:buFontTx/>
              <a:buNone/>
            </a:pPr>
            <a:r>
              <a:rPr lang="pl-PL" altLang="pl-PL" sz="1350"/>
              <a:t>	&lt;statements&gt;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Wszystkie metody i atrybuty są wirtualne.</a:t>
            </a:r>
          </a:p>
          <a:p>
            <a:r>
              <a:rPr lang="pl-PL" altLang="pl-PL" sz="1350"/>
              <a:t>Przy odwołaniu do metody lub atrybutu klasy przeszukiwane są w dół </a:t>
            </a:r>
            <a:br>
              <a:rPr lang="pl-PL" altLang="pl-PL" sz="1350"/>
            </a:br>
            <a:r>
              <a:rPr lang="pl-PL" altLang="pl-PL" sz="1350"/>
              <a:t>( w sensie hierarchii klas) w poszukiwaniu definicji.</a:t>
            </a:r>
          </a:p>
        </p:txBody>
      </p:sp>
    </p:spTree>
    <p:extLst>
      <p:ext uri="{BB962C8B-B14F-4D97-AF65-F5344CB8AC3E}">
        <p14:creationId xmlns:p14="http://schemas.microsoft.com/office/powerpoint/2010/main" val="4160159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Wielodziedziczenie: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pl-PL" altLang="pl-PL" sz="1350"/>
              <a:t>class DerivedClassName(Base1, Base2, Base3): </a:t>
            </a:r>
          </a:p>
          <a:p>
            <a:pPr>
              <a:buFontTx/>
              <a:buNone/>
            </a:pPr>
            <a:r>
              <a:rPr lang="pl-PL" altLang="pl-PL" sz="1350"/>
              <a:t>	&lt;statement-1&gt; </a:t>
            </a:r>
          </a:p>
          <a:p>
            <a:pPr>
              <a:buFontTx/>
              <a:buNone/>
            </a:pPr>
            <a:r>
              <a:rPr lang="pl-PL" altLang="pl-PL" sz="1350"/>
              <a:t>	. . . </a:t>
            </a:r>
          </a:p>
          <a:p>
            <a:pPr>
              <a:buFontTx/>
              <a:buNone/>
            </a:pPr>
            <a:r>
              <a:rPr lang="pl-PL" altLang="pl-PL" sz="1350"/>
              <a:t>	&lt;statement-N&gt; </a:t>
            </a:r>
          </a:p>
          <a:p>
            <a:pPr>
              <a:buFontTx/>
              <a:buNone/>
            </a:pPr>
            <a:endParaRPr lang="pl-PL" altLang="pl-PL" sz="1350"/>
          </a:p>
          <a:p>
            <a:r>
              <a:rPr lang="pl-PL" altLang="pl-PL" sz="1350"/>
              <a:t>Jedyna zmiana: jeśli nazwa nie zostanie znaleziona w danej klasie, to przeszukiwanie w klasach macierzystych odbywa się:</a:t>
            </a:r>
          </a:p>
          <a:p>
            <a:pPr lvl="1"/>
            <a:r>
              <a:rPr lang="pl-PL" altLang="pl-PL" sz="1200" b="1"/>
              <a:t>w głąb i od lewej do prawej. </a:t>
            </a:r>
            <a:r>
              <a:rPr lang="pl-PL" altLang="pl-PL" sz="1200"/>
              <a:t>(w sensie tekstowym definicji)</a:t>
            </a:r>
            <a:endParaRPr lang="pl-PL" altLang="pl-PL" sz="1200" b="1"/>
          </a:p>
        </p:txBody>
      </p:sp>
    </p:spTree>
    <p:extLst>
      <p:ext uri="{BB962C8B-B14F-4D97-AF65-F5344CB8AC3E}">
        <p14:creationId xmlns:p14="http://schemas.microsoft.com/office/powerpoint/2010/main" val="1079906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Wielodziedziczenie: przykład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class A: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napis = "Jestem z klasy A"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class B: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napis = "Jestem z klasy B"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class P(A,B):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def druk(self):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		print self.napis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 = P()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c.druk()</a:t>
            </a:r>
          </a:p>
          <a:p>
            <a:pPr>
              <a:lnSpc>
                <a:spcPct val="8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/>
              <a:t>Wynik: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l-PL" altLang="pl-PL" sz="1350">
                <a:solidFill>
                  <a:srgbClr val="33CC33"/>
                </a:solidFill>
              </a:rPr>
              <a:t>Jestem z klasy A</a:t>
            </a: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895850" y="2409825"/>
            <a:ext cx="2645569" cy="196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pl-PL" sz="1350" b="1"/>
              <a:t>class</a:t>
            </a:r>
            <a:r>
              <a:rPr lang="pl-PL" altLang="pl-PL" sz="1350"/>
              <a:t> P(B,A):</a:t>
            </a:r>
          </a:p>
          <a:p>
            <a:r>
              <a:rPr lang="pl-PL" altLang="pl-PL" sz="1350" b="1"/>
              <a:t>	def</a:t>
            </a:r>
            <a:r>
              <a:rPr lang="pl-PL" altLang="pl-PL" sz="1350"/>
              <a:t> druk(self):</a:t>
            </a:r>
          </a:p>
          <a:p>
            <a:r>
              <a:rPr lang="pl-PL" altLang="pl-PL" sz="1350"/>
              <a:t>		print self.napis</a:t>
            </a:r>
          </a:p>
          <a:p>
            <a:endParaRPr lang="pl-PL" altLang="pl-PL" sz="1350"/>
          </a:p>
          <a:p>
            <a:r>
              <a:rPr lang="pl-PL" altLang="pl-PL" sz="1350"/>
              <a:t>c = P()</a:t>
            </a:r>
          </a:p>
          <a:p>
            <a:r>
              <a:rPr lang="pl-PL" altLang="pl-PL" sz="1350"/>
              <a:t>c.druk()</a:t>
            </a:r>
          </a:p>
          <a:p>
            <a:endParaRPr lang="pl-PL" altLang="pl-PL" sz="1350"/>
          </a:p>
          <a:p>
            <a:r>
              <a:rPr lang="pl-PL" altLang="pl-PL" sz="1350"/>
              <a:t>Wynik:</a:t>
            </a:r>
          </a:p>
          <a:p>
            <a:r>
              <a:rPr lang="pl-PL" altLang="pl-PL" sz="1350">
                <a:solidFill>
                  <a:srgbClr val="33CC33"/>
                </a:solidFill>
              </a:rPr>
              <a:t>Jestem z klasy B</a:t>
            </a: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1547813" y="2247900"/>
            <a:ext cx="62650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4572000" y="2247900"/>
            <a:ext cx="0" cy="21062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1439466" y="3813572"/>
            <a:ext cx="631864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sz="1350"/>
          </a:p>
        </p:txBody>
      </p:sp>
    </p:spTree>
    <p:extLst>
      <p:ext uri="{BB962C8B-B14F-4D97-AF65-F5344CB8AC3E}">
        <p14:creationId xmlns:p14="http://schemas.microsoft.com/office/powerpoint/2010/main" val="23138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Widoczność zmiennych: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altLang="pl-PL" sz="1350"/>
              <a:t>Wszystkie zmienne są </a:t>
            </a:r>
            <a:r>
              <a:rPr lang="pl-PL" altLang="pl-PL" sz="1350" u="sng"/>
              <a:t>publiczne</a:t>
            </a:r>
          </a:p>
          <a:p>
            <a:pPr>
              <a:lnSpc>
                <a:spcPct val="90000"/>
              </a:lnSpc>
            </a:pPr>
            <a:r>
              <a:rPr lang="pl-PL" altLang="pl-PL" sz="1350"/>
              <a:t>Zmienne prywatne na podstawie konwencji zapisuje się w postaci: __zmienna  - w trakcie wykonania zmienne o nazwach tej postaci zamieniane są na: _nazwaklasy__zmienna co ma na celu „ukrycie” ich przed wołaniem z zewnątrz. Jest to jedynie utrudnienie pomyłkowej zmiany wartości zmiennej w obiekcie. Fizycznie nadal możemy się dostać do tej zmiennej; w programie: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en-US" altLang="pl-PL" sz="1350">
                <a:latin typeface="Courier New" panose="02070309020205020404" pitchFamily="49" charset="0"/>
              </a:rPr>
              <a:t>class P():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pl-PL" sz="1350">
                <a:latin typeface="Courier New" panose="02070309020205020404" pitchFamily="49" charset="0"/>
              </a:rPr>
              <a:t>	</a:t>
            </a: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en-US" altLang="pl-PL" sz="1350">
                <a:latin typeface="Courier New" panose="02070309020205020404" pitchFamily="49" charset="0"/>
              </a:rPr>
              <a:t>__cos = "napis"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pl-PL" sz="135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en-US" altLang="pl-PL" sz="1350">
                <a:latin typeface="Courier New" panose="02070309020205020404" pitchFamily="49" charset="0"/>
              </a:rPr>
              <a:t>c = P()</a:t>
            </a:r>
            <a:endParaRPr lang="pl-PL" altLang="pl-PL" sz="135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</a:t>
            </a:r>
            <a:r>
              <a:rPr lang="pl-PL" altLang="pl-PL" sz="1350"/>
              <a:t>Wykonanie: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	print.__cos </a:t>
            </a:r>
            <a:r>
              <a:rPr lang="pl-PL" altLang="pl-PL" sz="1350"/>
              <a:t>spowoduje błąd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latin typeface="Courier New" panose="02070309020205020404" pitchFamily="49" charset="0"/>
              </a:rPr>
              <a:t>		print._p__cos </a:t>
            </a:r>
            <a:r>
              <a:rPr lang="pl-PL" altLang="pl-PL" sz="1350"/>
              <a:t>wypisze:</a:t>
            </a:r>
            <a:r>
              <a:rPr lang="pl-PL" altLang="pl-PL" sz="1350">
                <a:latin typeface="Courier New" panose="02070309020205020404" pitchFamily="49" charset="0"/>
              </a:rPr>
              <a:t> napis</a:t>
            </a:r>
            <a:endParaRPr lang="en-US" altLang="pl-PL" sz="135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2711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altLang="pl-PL" sz="2400"/>
              <a:t>Ciekawostki: „rekordy”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class Employee: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	pass 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 = Employee() </a:t>
            </a:r>
            <a:r>
              <a:rPr lang="pl-PL" altLang="pl-PL" sz="1350">
                <a:solidFill>
                  <a:schemeClr val="hlink"/>
                </a:solidFill>
              </a:rPr>
              <a:t># Stworzenie pustego „rekordu” pracownika</a:t>
            </a:r>
          </a:p>
          <a:p>
            <a:pPr>
              <a:lnSpc>
                <a:spcPct val="90000"/>
              </a:lnSpc>
              <a:buFontTx/>
              <a:buNone/>
            </a:pPr>
            <a:endParaRPr lang="pl-PL" altLang="pl-PL" sz="1350"/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>
                <a:solidFill>
                  <a:schemeClr val="hlink"/>
                </a:solidFill>
              </a:rPr>
              <a:t># Wypełnienie pól pracownika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john.name = 'John Doe'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john.dept = 'computer lab'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l-PL" altLang="pl-PL" sz="1350"/>
              <a:t>john.salary = 1000 </a:t>
            </a:r>
          </a:p>
        </p:txBody>
      </p:sp>
    </p:spTree>
    <p:extLst>
      <p:ext uri="{BB962C8B-B14F-4D97-AF65-F5344CB8AC3E}">
        <p14:creationId xmlns:p14="http://schemas.microsoft.com/office/powerpoint/2010/main" val="2476197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3EF3317-A5D3-48A4-961E-1263A6C3E9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Specyfikacja PEP 8 (ang. </a:t>
            </a:r>
            <a:r>
              <a:rPr lang="pl-PL" sz="1800" i="1" dirty="0" err="1">
                <a:effectLst/>
                <a:latin typeface="MinionPro-It"/>
                <a:ea typeface="Calibri" panose="020F0502020204030204" pitchFamily="34" charset="0"/>
                <a:cs typeface="MinionPro-It"/>
              </a:rPr>
              <a:t>Python</a:t>
            </a:r>
            <a:r>
              <a:rPr lang="pl-PL" sz="1800" i="1" dirty="0">
                <a:effectLst/>
                <a:latin typeface="MinionPro-It"/>
                <a:ea typeface="Calibri" panose="020F0502020204030204" pitchFamily="34" charset="0"/>
                <a:cs typeface="MinionPro-It"/>
              </a:rPr>
              <a:t> Enhancement </a:t>
            </a:r>
            <a:r>
              <a:rPr lang="pl-PL" sz="1800" i="1" dirty="0" err="1">
                <a:effectLst/>
                <a:latin typeface="MinionPro-It"/>
                <a:ea typeface="Calibri" panose="020F0502020204030204" pitchFamily="34" charset="0"/>
                <a:cs typeface="MinionPro-It"/>
              </a:rPr>
              <a:t>Proposal</a:t>
            </a:r>
            <a:r>
              <a:rPr lang="pl-PL" sz="1800" i="1" dirty="0">
                <a:effectLst/>
                <a:latin typeface="MinionPro-It"/>
                <a:ea typeface="Calibri" panose="020F0502020204030204" pitchFamily="34" charset="0"/>
                <a:cs typeface="MinionPro-It"/>
              </a:rPr>
              <a:t> #8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to styl określający sposób formatowania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kodu utworzonego w </a:t>
            </a:r>
            <a:r>
              <a:rPr lang="pl-PL" sz="1800" dirty="0" err="1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Oczywiście można tworzyć kod </a:t>
            </a:r>
            <a:r>
              <a:rPr lang="pl-PL" sz="1800" dirty="0" err="1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 w dowolny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sposób, pod warunkiem że jego składnia jest prawidłowa.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Użycie spójnego stylu powoduje,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że kod staje się przystępniejszy i łatwiejszy w odczycie.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8D23ED2-9A23-4677-9FCA-B44CA787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Specyfikacja PEP</a:t>
            </a:r>
          </a:p>
        </p:txBody>
      </p:sp>
    </p:spTree>
    <p:extLst>
      <p:ext uri="{BB962C8B-B14F-4D97-AF65-F5344CB8AC3E}">
        <p14:creationId xmlns:p14="http://schemas.microsoft.com/office/powerpoint/2010/main" val="3885992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3AE55CB-733F-4063-BC60-7DE2DB96B7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407476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</a:t>
            </a:r>
            <a:r>
              <a:rPr lang="pl-PL" sz="1800" dirty="0" err="1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 znaki odstępu mają duże znaczenie dla składni. Dlatego też programiści </a:t>
            </a:r>
            <a:r>
              <a:rPr lang="pl-PL" sz="1800" dirty="0" err="1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 są szczególnie wyczuleni na wpływ, jaki znaki odstępu mają na czytelność kodu. Stosuj się do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następujących reguł dotyczących znaków odstępu: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We wcięciach stosuj spacje zamiast tabulatorów.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Każdy poziom wcięcia ważnego z punktu widzenia składni powinien składać się z czterech spacji.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Wiersz powinien mieć długość maksymalnie 79 znaków.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808080"/>
                </a:solidFill>
                <a:effectLst/>
                <a:latin typeface="ITCZapfDingbats"/>
                <a:ea typeface="Calibri" panose="020F0502020204030204" pitchFamily="34" charset="0"/>
                <a:cs typeface="ITCZapfDingbats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Jeżeli długie wyrażenie jest kontynuowane w kolejnych wierszach, wówczas należy je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wciąć o cztery dodatkowe spacje względem standardowego poziomu wcięcia.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pliku funkcje i klasy powinny być rozdzielane dwoma pustymi wierszami.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klasie metody powinny być rozdzielone pustym wierszem.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D6EA845-C99B-4800-BC6B-D013B3A2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2000" b="1" dirty="0">
                <a:solidFill>
                  <a:srgbClr val="808080"/>
                </a:solidFill>
                <a:effectLst/>
                <a:latin typeface="MyriadPro-BoldCond"/>
                <a:ea typeface="Calibri" panose="020F0502020204030204" pitchFamily="34" charset="0"/>
                <a:cs typeface="MyriadPro-BoldCond"/>
              </a:rPr>
              <a:t>Znaki odstępu</a:t>
            </a:r>
            <a:br>
              <a:rPr lang="pl-P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740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EC84D6C-4721-489E-8346-D88A854960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słowniku nie należy umieszczać spacji między nazwą klucza i dwukropkiem. Należy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umieścić jedną spację przed wartością klucza, o ile mieści się ona w tym samym wierszu.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Przed operatorem przypisania (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=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i po nim należy umieszczać tylko i wyłącznie jedną spację.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przypadku adnotacji typów nie można używać spacji między nazwą zmiennej i dwukropkiem oraz trzeba użyć jednej spacji przed informacjami o typie.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23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Konwencje nazw</a:t>
            </a:r>
            <a:endParaRPr lang="pl-PL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użycie unikatowych stylów nadawania nazw w różnych częściach języka. Dzięki temu podczas odczytu kodu źródłowego można łatwo ustalić,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do czego odnoszą się poszczególne nazwy. Stosuj się do następujących reguł dotyczących konwencji nazw: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Funkcje, zmienne i atrybuty powinny być zapisywane w formacie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małe_litery_podkreślenie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243B463E-F819-4AC1-B314-7AD5E4EB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054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3C7556F-4923-40A9-9EAB-A3C877F901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Chronione atrybuty egzemplarza powinny być zapisywane w formacie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_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podkreślenie_nazwa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Prywatne atrybuty egzemplarza powinny być zapisywane w formacie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__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podwójne_podkreślenie_nazwa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Klasy i wyjątki powinny być zapisywane w formacie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NazwaKlasyLubWyjątku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808080"/>
                </a:solidFill>
                <a:latin typeface="ITCZapfDingbats"/>
                <a:ea typeface="Calibri" panose="020F0502020204030204" pitchFamily="34" charset="0"/>
                <a:cs typeface="MinionPro-Regular"/>
              </a:rPr>
              <a:t>s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tałe na poziomie modułu powinny być zapisywane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WIELKIMI_LITERAMI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Metody egzemplarza w klasie powinny używać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self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obiektu).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Metody klasy w klasie powinny używać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cls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klasy).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A7715A7E-5C27-439C-A842-9DA6F025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7755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704156E-62A4-426F-9D6B-9B3E61855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Według </a:t>
            </a:r>
            <a:r>
              <a:rPr lang="pl-PL" sz="1800" i="1" dirty="0">
                <a:solidFill>
                  <a:srgbClr val="000000"/>
                </a:solidFill>
                <a:effectLst/>
                <a:latin typeface="MinionPro-It"/>
                <a:ea typeface="Calibri" panose="020F0502020204030204" pitchFamily="34" charset="0"/>
                <a:cs typeface="MinionPro-It"/>
              </a:rPr>
              <a:t>filozofii </a:t>
            </a:r>
            <a:r>
              <a:rPr lang="pl-PL" sz="1800" i="1" dirty="0" err="1">
                <a:solidFill>
                  <a:srgbClr val="000000"/>
                </a:solidFill>
                <a:effectLst/>
                <a:latin typeface="MinionPro-It"/>
                <a:ea typeface="Calibri" panose="020F0502020204030204" pitchFamily="34" charset="0"/>
                <a:cs typeface="MinionPro-It"/>
              </a:rPr>
              <a:t>Pythona</a:t>
            </a:r>
            <a:r>
              <a:rPr lang="pl-PL" sz="1800" i="1" dirty="0">
                <a:solidFill>
                  <a:srgbClr val="000000"/>
                </a:solidFill>
                <a:effectLst/>
                <a:latin typeface="MinionPro-It"/>
                <a:ea typeface="Calibri" panose="020F0502020204030204" pitchFamily="34" charset="0"/>
                <a:cs typeface="MinionPro-It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„powinien być jeden — i najlepiej tylko jeden — oczywisty sposób na wykonanie danego zadania”. Specyfikacja PEP 8 próbuje to skodyfikować w wytycznych dotyczących wyrażeń i poleceń.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Używaj negacji typu </a:t>
            </a:r>
            <a:r>
              <a:rPr lang="pl-PL" sz="1800" dirty="0" err="1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inline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 (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a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not b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zamiast negacji wyrażeń pozytywnych (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not a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b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Nie sprawdzaj pod kątem pustych wartości kontenerów lub sekwencji (na przykład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[]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lub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''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za pomocą operacji porównania z zerem wielkości danego elementu (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len(lista) == 0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 Zamiast tego użyj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not lista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i przyjmuj założenie, że puste wartości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są uznawane za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False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247E096-EEB9-4077-8451-69F4D42C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1800" b="1" dirty="0">
                <a:solidFill>
                  <a:srgbClr val="808080"/>
                </a:solidFill>
                <a:effectLst/>
                <a:latin typeface="MyriadPro-BoldCond"/>
                <a:ea typeface="Calibri" panose="020F0502020204030204" pitchFamily="34" charset="0"/>
                <a:cs typeface="MyriadPro-BoldCond"/>
              </a:rPr>
              <a:t>Polecenia i wyrażenia</a:t>
            </a:r>
            <a:b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330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05979"/>
            <a:ext cx="6172200" cy="583406"/>
          </a:xfrm>
        </p:spPr>
        <p:txBody>
          <a:bodyPr/>
          <a:lstStyle/>
          <a:p>
            <a:pPr algn="l"/>
            <a:r>
              <a:rPr lang="pl-PL" altLang="pl-PL" sz="2400"/>
              <a:t>Historia języka: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1168004"/>
            <a:ext cx="6172200" cy="3426619"/>
          </a:xfrm>
        </p:spPr>
        <p:txBody>
          <a:bodyPr/>
          <a:lstStyle/>
          <a:p>
            <a:r>
              <a:rPr lang="pl-PL" altLang="pl-PL" sz="1350"/>
              <a:t>Stworzony przez holendra Guido van Rossum w 1990 roku.</a:t>
            </a:r>
          </a:p>
          <a:p>
            <a:r>
              <a:rPr lang="pl-PL" altLang="pl-PL" sz="1350"/>
              <a:t>Nazwa pochodzi od serialu komediowego „Monty Python's Flying Circus”.</a:t>
            </a:r>
          </a:p>
          <a:p>
            <a:r>
              <a:rPr lang="pl-PL" altLang="pl-PL" sz="1350"/>
              <a:t>Początkowo jako remedium na problemy przy rozwoju systemu Ameba</a:t>
            </a:r>
          </a:p>
          <a:p>
            <a:r>
              <a:rPr lang="pl-PL" altLang="pl-PL" sz="1350"/>
              <a:t>Wzorowany na Modula-3 i ABC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029A380-5F53-4E2F-BC1B-0FB8A088E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46871" y="2921687"/>
            <a:ext cx="1672936" cy="16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94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1AE9E39-FCF4-4FD2-B904-A6D20D035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To samo dotyczy niepustych wartości kontenerów lub sekwencji (na przykład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[1]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lub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'witaj'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 Polecenie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lista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przyjmuje wartość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True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dla niepustych wartości.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Unikaj jednowierszowych poleceń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oraz pętli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for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i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while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, z wyjątkiem poleceń złożonych.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W celu zapewnienia większej czytelności wymienione polecenia powinny być umieszczane w wielu wierszach.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Jeżeli wyrażenie nie mieści się w jednym wierszu, ujmij je w nawiasy oraz dodaj znaki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nowego wiersza i wcięcia, aby ułatwić jego odczyt.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Preferowane jest ujmowanie w nawiasy wyrażeń wielowierszowych zamiast stosowania znaku kontynuowania wiersza (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\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CEB6668-FA00-4A47-B582-717985A1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3454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8790C70-4478-473D-B381-213D3DF691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przestrzeganie pewnych reguł dotyczących sposobu stosowania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poleceń importujących moduły w kodzie: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Polecenia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(a także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from x import y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) zawsze umieszczaj na początku pliku.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Podczas importu modułów zawsze stosuj bezwzględne nazwy plików, a nie nazwy względne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dla ścieżki dostępu dla bieżącego modułu. Na przykład w celu importu modułu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z pakietu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bar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powinieneś użyć polecenia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from bar import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zamiast po prostu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Jeżeli koniecznie musisz użyć względnej ścieżki podczas importu, to zastosuj składnię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LettrGoth12EU"/>
                <a:ea typeface="ITCZapfDingbats"/>
                <a:cs typeface="LettrGoth12EU"/>
              </a:rPr>
              <a:t>from . import </a:t>
            </a:r>
            <a:r>
              <a:rPr lang="pl-PL" sz="1800" dirty="0" err="1">
                <a:solidFill>
                  <a:srgbClr val="000000"/>
                </a:solidFill>
                <a:effectLst/>
                <a:latin typeface="LettrGoth12EU"/>
                <a:ea typeface="ITCZapfDingbats"/>
                <a:cs typeface="LettrGoth12EU"/>
              </a:rPr>
              <a:t>foo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Polecenia importujące powinny się znajdować w sekcjach zachowujących następującą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effectLst/>
                <a:latin typeface="MinionPro-Regular"/>
                <a:ea typeface="ITCZapfDingbats"/>
                <a:cs typeface="MinionPro-Regular"/>
              </a:rPr>
              <a:t>kolejność: moduły biblioteki standardowej, moduły firm trzecich, własne moduły. W poszczególnych sekcjach polecenia importujące należy umieścić w kolejności alfabetycznej.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55E0278D-5B57-4F61-9EBD-59F82EA8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Polecenia import</a:t>
            </a:r>
          </a:p>
        </p:txBody>
      </p:sp>
    </p:spTree>
    <p:extLst>
      <p:ext uri="{BB962C8B-B14F-4D97-AF65-F5344CB8AC3E}">
        <p14:creationId xmlns:p14="http://schemas.microsoft.com/office/powerpoint/2010/main" val="286456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6C38B935-B24F-4685-9CE5-F2598AE7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Ciąg </a:t>
            </a:r>
            <a:r>
              <a:rPr lang="pl-PL" dirty="0" err="1"/>
              <a:t>Fibonaciego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9F937D-C0B2-4D70-9668-ED758D69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" y="1360884"/>
            <a:ext cx="4748568" cy="34637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D4B242E-FA37-4D0B-89B3-2478F3AB3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3" t="39442" r="50781" b="29389"/>
          <a:stretch/>
        </p:blipFill>
        <p:spPr>
          <a:xfrm>
            <a:off x="4293394" y="1360884"/>
            <a:ext cx="4711304" cy="18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7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ymbol zastępczy tekstu 4"/>
          <p:cNvSpPr>
            <a:spLocks noGrp="1"/>
          </p:cNvSpPr>
          <p:nvPr>
            <p:ph type="body" sz="quarter" idx="27"/>
          </p:nvPr>
        </p:nvSpPr>
        <p:spPr>
          <a:xfrm>
            <a:off x="457200" y="854075"/>
            <a:ext cx="8235950" cy="3913188"/>
          </a:xfrm>
        </p:spPr>
        <p:txBody>
          <a:bodyPr/>
          <a:lstStyle/>
          <a:p>
            <a:endParaRPr altLang="pl-PL"/>
          </a:p>
        </p:txBody>
      </p:sp>
    </p:spTree>
    <p:extLst>
      <p:ext uri="{BB962C8B-B14F-4D97-AF65-F5344CB8AC3E}">
        <p14:creationId xmlns:p14="http://schemas.microsoft.com/office/powerpoint/2010/main" val="18134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05979"/>
            <a:ext cx="6172200" cy="529828"/>
          </a:xfrm>
        </p:spPr>
        <p:txBody>
          <a:bodyPr/>
          <a:lstStyle/>
          <a:p>
            <a:pPr algn="l"/>
            <a:r>
              <a:rPr lang="pl-PL" altLang="pl-PL" sz="2400"/>
              <a:t>Idea języka: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1113235"/>
            <a:ext cx="6172200" cy="3481388"/>
          </a:xfrm>
        </p:spPr>
        <p:txBody>
          <a:bodyPr/>
          <a:lstStyle/>
          <a:p>
            <a:pPr>
              <a:buFontTx/>
              <a:buNone/>
            </a:pPr>
            <a:r>
              <a:rPr lang="pl-PL" altLang="pl-PL" sz="1350"/>
              <a:t>„[…] Interpretowany, interaktywny, zorientowany obiektowo. Zawiera moduły, wyjątki, dynamiczne typowanie, typy danych wysokiego poziomu, klasy[…]”</a:t>
            </a:r>
          </a:p>
          <a:p>
            <a:r>
              <a:rPr lang="pl-PL" altLang="pl-PL" sz="1350"/>
              <a:t>Postawiono na  łatwość i przejrzystość zapisu programów. Cechą charakterystyczną jest oddzielanie bloków programu przy pomocy wcięć w tekście programu.</a:t>
            </a:r>
          </a:p>
          <a:p>
            <a:r>
              <a:rPr lang="pl-PL" altLang="pl-PL" sz="1350"/>
              <a:t>Wbudowano implementację typów danych wysokiego poziomu tj. listy, słowniki, krotki itp.</a:t>
            </a:r>
          </a:p>
          <a:p>
            <a:r>
              <a:rPr lang="pl-PL" altLang="pl-PL" sz="1350"/>
              <a:t>Dystrybucja Pythona jest reklamowana jako „batteries included” – oprócz języka w standardowej dystrybucji otrzymujemy też bardzo bogatą bibliotekę dodatkowych modułów do obsługi np. protokołów sieciowych, XMLa, plików, interfejsów graficznych itp..</a:t>
            </a:r>
          </a:p>
        </p:txBody>
      </p:sp>
    </p:spTree>
    <p:extLst>
      <p:ext uri="{BB962C8B-B14F-4D97-AF65-F5344CB8AC3E}">
        <p14:creationId xmlns:p14="http://schemas.microsoft.com/office/powerpoint/2010/main" val="141951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FD985EE-407E-4590-8C8A-BFB3EFDA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</a:t>
            </a:r>
            <a:r>
              <a:rPr lang="pl-PL" dirty="0" err="1"/>
              <a:t>Python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1D277B9-5A9D-4856-9D19-A294300ED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28562" y="2221805"/>
            <a:ext cx="1291936" cy="1291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Obraz 5" descr="Obraz zawierający tekst, sprzęt elektroniczny, zrzut ekranu, wyświetlanie&#10;&#10;Opis wygenerowany automatycznie">
            <a:extLst>
              <a:ext uri="{FF2B5EF4-FFF2-40B4-BE49-F238E27FC236}">
                <a16:creationId xmlns:a16="http://schemas.microsoft.com/office/drawing/2014/main" id="{2985C75A-3BAA-4ABB-BA27-7419BCBB2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6673" y="1246477"/>
            <a:ext cx="1223867" cy="684110"/>
          </a:xfrm>
          <a:prstGeom prst="rect">
            <a:avLst/>
          </a:prstGeom>
        </p:spPr>
      </p:pic>
      <p:pic>
        <p:nvPicPr>
          <p:cNvPr id="9" name="Obraz 8" descr="Obraz zawierający rozwar wielkokwiatowy, niebieski&#10;&#10;Opis wygenerowany automatycznie">
            <a:extLst>
              <a:ext uri="{FF2B5EF4-FFF2-40B4-BE49-F238E27FC236}">
                <a16:creationId xmlns:a16="http://schemas.microsoft.com/office/drawing/2014/main" id="{41F2DAA9-A687-4FAA-B7C3-914454B69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80513" y="1059873"/>
            <a:ext cx="1291936" cy="129193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1CDB642-069C-45A1-ABEC-C110205F6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79818" y="2874810"/>
            <a:ext cx="3974693" cy="1671001"/>
          </a:xfrm>
          <a:prstGeom prst="rect">
            <a:avLst/>
          </a:prstGeom>
        </p:spPr>
      </p:pic>
      <p:pic>
        <p:nvPicPr>
          <p:cNvPr id="15" name="Obraz 14" descr="Obraz zawierający tekst, urządzenie, wskaźnik&#10;&#10;Opis wygenerowany automatycznie">
            <a:extLst>
              <a:ext uri="{FF2B5EF4-FFF2-40B4-BE49-F238E27FC236}">
                <a16:creationId xmlns:a16="http://schemas.microsoft.com/office/drawing/2014/main" id="{4D363BFD-F0DA-44A6-9BA3-92CB35B35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339083" y="1288473"/>
            <a:ext cx="1060726" cy="944418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CC9345FE-4D47-4A32-9C43-1477DFF2B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96140" y="3378669"/>
            <a:ext cx="528312" cy="52831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4E6C510-C77E-4E8B-B8A5-E9679949BF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90014" y="3382002"/>
            <a:ext cx="554528" cy="554528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14BCDB6C-64C5-4432-A0F9-7780462516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69718" y="4118609"/>
            <a:ext cx="1409700" cy="476949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702B6514-E4E9-4319-AD2D-0F2FDC2254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42009" y="4357083"/>
            <a:ext cx="1465118" cy="824129"/>
          </a:xfrm>
          <a:prstGeom prst="rect">
            <a:avLst/>
          </a:prstGeom>
        </p:spPr>
      </p:pic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F48E07C9-D35A-4550-8121-E43889A49A00}"/>
              </a:ext>
            </a:extLst>
          </p:cNvPr>
          <p:cNvCxnSpPr>
            <a:cxnSpLocks/>
          </p:cNvCxnSpPr>
          <p:nvPr/>
        </p:nvCxnSpPr>
        <p:spPr>
          <a:xfrm flipH="1" flipV="1">
            <a:off x="2197358" y="1956956"/>
            <a:ext cx="554400" cy="57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B788AA07-8AE2-41F0-8EB3-127ADDD08C5A}"/>
              </a:ext>
            </a:extLst>
          </p:cNvPr>
          <p:cNvCxnSpPr>
            <a:cxnSpLocks/>
          </p:cNvCxnSpPr>
          <p:nvPr/>
        </p:nvCxnSpPr>
        <p:spPr>
          <a:xfrm flipV="1">
            <a:off x="3690077" y="1760682"/>
            <a:ext cx="504825" cy="704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ze strzałką 31">
            <a:extLst>
              <a:ext uri="{FF2B5EF4-FFF2-40B4-BE49-F238E27FC236}">
                <a16:creationId xmlns:a16="http://schemas.microsoft.com/office/drawing/2014/main" id="{8FA5369C-F024-4CD3-9EB9-E1474E44E4C3}"/>
              </a:ext>
            </a:extLst>
          </p:cNvPr>
          <p:cNvCxnSpPr>
            <a:cxnSpLocks/>
          </p:cNvCxnSpPr>
          <p:nvPr/>
        </p:nvCxnSpPr>
        <p:spPr>
          <a:xfrm flipV="1">
            <a:off x="3678440" y="2147283"/>
            <a:ext cx="3190436" cy="776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420DCDBF-5997-4D08-8F6B-D73B49CB389B}"/>
              </a:ext>
            </a:extLst>
          </p:cNvPr>
          <p:cNvCxnSpPr>
            <a:cxnSpLocks/>
          </p:cNvCxnSpPr>
          <p:nvPr/>
        </p:nvCxnSpPr>
        <p:spPr>
          <a:xfrm>
            <a:off x="3606946" y="3392315"/>
            <a:ext cx="1012344" cy="207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1B35D5E9-8948-43E5-AD75-C297A45DA85C}"/>
              </a:ext>
            </a:extLst>
          </p:cNvPr>
          <p:cNvCxnSpPr>
            <a:cxnSpLocks/>
          </p:cNvCxnSpPr>
          <p:nvPr/>
        </p:nvCxnSpPr>
        <p:spPr>
          <a:xfrm flipH="1">
            <a:off x="1771790" y="3349336"/>
            <a:ext cx="929928" cy="848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Obraz 39" descr="Obraz zawierający kubek, wewnątrz, zastawa stołowa&#10;&#10;Opis wygenerowany automatycznie">
            <a:extLst>
              <a:ext uri="{FF2B5EF4-FFF2-40B4-BE49-F238E27FC236}">
                <a16:creationId xmlns:a16="http://schemas.microsoft.com/office/drawing/2014/main" id="{7CEACCD8-2589-452B-A59F-13F5E7D7A1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006070" y="4096824"/>
            <a:ext cx="814428" cy="899093"/>
          </a:xfrm>
          <a:prstGeom prst="rect">
            <a:avLst/>
          </a:prstGeom>
        </p:spPr>
      </p:pic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6BA655B4-F897-4ED6-8FD7-F4CAD3BA48C0}"/>
              </a:ext>
            </a:extLst>
          </p:cNvPr>
          <p:cNvCxnSpPr>
            <a:cxnSpLocks/>
          </p:cNvCxnSpPr>
          <p:nvPr/>
        </p:nvCxnSpPr>
        <p:spPr>
          <a:xfrm>
            <a:off x="3106882" y="3349336"/>
            <a:ext cx="247216" cy="704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3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5B6C02B-FDC0-4263-8196-4E071D2318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Skróty klawiszowe służące do komentowania w Visual Studio: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pl-PL" b="1" dirty="0" err="1"/>
              <a:t>Ctrl</a:t>
            </a:r>
            <a:r>
              <a:rPr lang="pl-PL" b="1" dirty="0"/>
              <a:t> + K a następnie </a:t>
            </a:r>
            <a:r>
              <a:rPr lang="pl-PL" b="1" dirty="0" err="1"/>
              <a:t>Ctrl</a:t>
            </a:r>
            <a:r>
              <a:rPr lang="pl-PL" b="1" dirty="0"/>
              <a:t> + C</a:t>
            </a:r>
            <a:r>
              <a:rPr lang="pl-PL" dirty="0"/>
              <a:t> - komentarz zaznaczonej części kodu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pl-PL" b="1" dirty="0" err="1"/>
              <a:t>Ctrl</a:t>
            </a:r>
            <a:r>
              <a:rPr lang="pl-PL" b="1" dirty="0"/>
              <a:t> + K a następnie </a:t>
            </a:r>
            <a:r>
              <a:rPr lang="pl-PL" b="1" dirty="0" err="1"/>
              <a:t>Ctrl</a:t>
            </a:r>
            <a:r>
              <a:rPr lang="pl-PL" b="1" dirty="0"/>
              <a:t> + U </a:t>
            </a:r>
            <a:r>
              <a:rPr lang="pl-PL" dirty="0"/>
              <a:t>- usunięcie komentarza zaznaczonej części 	kodu.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2BFD3335-1E67-4F09-923C-729086E4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147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808593" y="1682353"/>
            <a:ext cx="8343899" cy="7750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pl-PL" sz="3200" dirty="0"/>
              <a:t>Paradygmaty programowania obiektowego</a:t>
            </a:r>
          </a:p>
        </p:txBody>
      </p:sp>
      <p:pic>
        <p:nvPicPr>
          <p:cNvPr id="5" name="Obraz 4" descr="onUKJ3i.jpg?fit=1200%2C12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92" y="2601176"/>
            <a:ext cx="3031173" cy="22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646268" y="1072003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 </a:t>
            </a:r>
          </a:p>
          <a:p>
            <a:endParaRPr lang="pl-PL" dirty="0"/>
          </a:p>
          <a:p>
            <a:r>
              <a:rPr lang="pl-PL" b="1" dirty="0"/>
              <a:t>Hermetyzacja(separacja):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1881016245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1742</TotalTime>
  <Words>3270</Words>
  <Application>Microsoft Office PowerPoint</Application>
  <PresentationFormat>Pokaz na ekranie (16:9)</PresentationFormat>
  <Paragraphs>379</Paragraphs>
  <Slides>43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43</vt:i4>
      </vt:variant>
    </vt:vector>
  </HeadingPairs>
  <TitlesOfParts>
    <vt:vector size="55" baseType="lpstr">
      <vt:lpstr>Arial</vt:lpstr>
      <vt:lpstr>Calibri</vt:lpstr>
      <vt:lpstr>Courier New</vt:lpstr>
      <vt:lpstr>ITCZapfDingbats</vt:lpstr>
      <vt:lpstr>LettrGoth12EU</vt:lpstr>
      <vt:lpstr>MinionPro-It</vt:lpstr>
      <vt:lpstr>MinionPro-Regular</vt:lpstr>
      <vt:lpstr>MyriadPro-BoldCond</vt:lpstr>
      <vt:lpstr>Wingdings</vt:lpstr>
      <vt:lpstr>Comarch_potx_big_v3_poprawki</vt:lpstr>
      <vt:lpstr>1_Comarch_potx_big_v3_poprawki</vt:lpstr>
      <vt:lpstr>2_Comarch_potx_big_v3_poprawki</vt:lpstr>
      <vt:lpstr>CENTRUM SZKOLENIOWE COMARCH</vt:lpstr>
      <vt:lpstr>Prezentacja programu PowerPoint</vt:lpstr>
      <vt:lpstr>Prezentacja programu PowerPoint</vt:lpstr>
      <vt:lpstr>Historia języka:</vt:lpstr>
      <vt:lpstr>Idea języka:</vt:lpstr>
      <vt:lpstr>Zastosowania języka Python</vt:lpstr>
      <vt:lpstr>Prezentacja programu PowerPoint</vt:lpstr>
      <vt:lpstr>PROGRAMOWANIE OBIEKTOWE</vt:lpstr>
      <vt:lpstr>Paradygmaty programowania obiektowego</vt:lpstr>
      <vt:lpstr>Paradygmaty programowania obiektowego</vt:lpstr>
      <vt:lpstr>Podstawowa składnia: przypisania</vt:lpstr>
      <vt:lpstr>Podstawowa składnia: napisy</vt:lpstr>
      <vt:lpstr>Podstawowa składnia: funkcje</vt:lpstr>
      <vt:lpstr>Listy: podstawy</vt:lpstr>
      <vt:lpstr>Listy: podstawy cd.</vt:lpstr>
      <vt:lpstr>Listy: jako stosy</vt:lpstr>
      <vt:lpstr>Listy: jako kolejki</vt:lpstr>
      <vt:lpstr>Listy: przekształcenia</vt:lpstr>
      <vt:lpstr>Krotki:</vt:lpstr>
      <vt:lpstr>Słowniki:</vt:lpstr>
      <vt:lpstr>Wyjątki i ich obsługa: przykład</vt:lpstr>
      <vt:lpstr>Wyjątki i ich obsługa: własne wyjątki</vt:lpstr>
      <vt:lpstr>Komentarze: generowanie dokumentacji</vt:lpstr>
      <vt:lpstr>Obiekty w Pythonie: wprowadzenie</vt:lpstr>
      <vt:lpstr>Obiekty w Pythonie: wprowadzenie c.d.</vt:lpstr>
      <vt:lpstr>Obiekty w Pythonie: wprowadzenie c.d.</vt:lpstr>
      <vt:lpstr>Klasy: definicje, obiekty klas</vt:lpstr>
      <vt:lpstr>Instancje klas: </vt:lpstr>
      <vt:lpstr>Instancje klas: odwołania do metod</vt:lpstr>
      <vt:lpstr>Dziedziczenie:</vt:lpstr>
      <vt:lpstr>Wielodziedziczenie:</vt:lpstr>
      <vt:lpstr>Wielodziedziczenie: przykład</vt:lpstr>
      <vt:lpstr>Widoczność zmiennych:</vt:lpstr>
      <vt:lpstr>Ciekawostki: „rekordy”</vt:lpstr>
      <vt:lpstr>Specyfikacja PEP</vt:lpstr>
      <vt:lpstr>Znaki odstępu </vt:lpstr>
      <vt:lpstr>Prezentacja programu PowerPoint</vt:lpstr>
      <vt:lpstr>Prezentacja programu PowerPoint</vt:lpstr>
      <vt:lpstr>Polecenia i wyrażenia </vt:lpstr>
      <vt:lpstr>Prezentacja programu PowerPoint</vt:lpstr>
      <vt:lpstr>Polecenia import</vt:lpstr>
      <vt:lpstr>Ciąg Fibonaciego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245</cp:revision>
  <dcterms:created xsi:type="dcterms:W3CDTF">2015-08-12T08:39:11Z</dcterms:created>
  <dcterms:modified xsi:type="dcterms:W3CDTF">2021-01-28T09:21:37Z</dcterms:modified>
</cp:coreProperties>
</file>